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84" r:id="rId22"/>
    <p:sldId id="291" r:id="rId23"/>
    <p:sldId id="287" r:id="rId24"/>
    <p:sldId id="288" r:id="rId25"/>
    <p:sldId id="292" r:id="rId26"/>
    <p:sldId id="295" r:id="rId27"/>
    <p:sldId id="29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0"/>
    <p:restoredTop sz="94653"/>
  </p:normalViewPr>
  <p:slideViewPr>
    <p:cSldViewPr snapToGrid="0">
      <p:cViewPr varScale="1">
        <p:scale>
          <a:sx n="85" d="100"/>
          <a:sy n="85" d="100"/>
        </p:scale>
        <p:origin x="1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en-US" sz="2800">
                <a:solidFill>
                  <a:srgbClr val="595959"/>
                </a:solidFill>
              </a:rPr>
              <a:t>The importance of Cellpose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3681023"/>
          </a:xfrm>
        </p:spPr>
        <p:txBody>
          <a:bodyPr anchor="t">
            <a:normAutofit/>
          </a:bodyPr>
          <a:lstStyle/>
          <a:p>
            <a:pPr algn="ctr"/>
            <a:r>
              <a:rPr lang="en-US" sz="1700" b="1">
                <a:solidFill>
                  <a:srgbClr val="595959"/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1700">
                <a:solidFill>
                  <a:srgbClr val="595959"/>
                </a:solidFill>
                <a:latin typeface="Aptos Display"/>
                <a:cs typeface="Times New Roman"/>
              </a:rPr>
              <a:t>the aim of the project is to add contextual features, similar to a human eye helping the BufferMIL </a:t>
            </a:r>
            <a:endParaRPr lang="en-US" sz="1700">
              <a:solidFill>
                <a:srgbClr val="595959"/>
              </a:solidFill>
              <a:effectLst/>
              <a:latin typeface="Aptos Display"/>
              <a:cs typeface="Times New Roman"/>
            </a:endParaRPr>
          </a:p>
          <a:p>
            <a:pPr algn="ctr"/>
            <a:r>
              <a:rPr lang="en-US" sz="1700" b="1">
                <a:solidFill>
                  <a:srgbClr val="595959"/>
                </a:solidFill>
                <a:latin typeface="Aptos" panose="02110004020202020204"/>
                <a:cs typeface="Times New Roman"/>
              </a:rPr>
              <a:t>Cellpose output: </a:t>
            </a:r>
            <a:r>
              <a:rPr lang="en-US" sz="1700">
                <a:solidFill>
                  <a:srgbClr val="595959"/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pPr algn="ctr"/>
            <a:r>
              <a:rPr lang="en-US" sz="1700" b="1">
                <a:solidFill>
                  <a:srgbClr val="595959"/>
                </a:solidFill>
                <a:latin typeface="Aptos" panose="02110004020202020204"/>
                <a:cs typeface="Times New Roman"/>
              </a:rPr>
              <a:t>Integration: </a:t>
            </a:r>
            <a:r>
              <a:rPr lang="en-US" sz="1700">
                <a:solidFill>
                  <a:srgbClr val="595959"/>
                </a:solidFill>
                <a:latin typeface="Aptos" panose="02110004020202020204"/>
                <a:cs typeface="Times New Roman"/>
              </a:rPr>
              <a:t>something more is needed, but this is the first step to add visual features to the standard architecture </a:t>
            </a:r>
          </a:p>
        </p:txBody>
      </p:sp>
      <p:pic>
        <p:nvPicPr>
          <p:cNvPr id="7" name="Picture 6" descr="A graph with different colored objects&#10;&#10;AI-generated content may be incorrect.">
            <a:extLst>
              <a:ext uri="{FF2B5EF4-FFF2-40B4-BE49-F238E27FC236}">
                <a16:creationId xmlns:a16="http://schemas.microsoft.com/office/drawing/2014/main" id="{356316AC-8866-ADC5-E90E-156E0DEB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926" y="3264062"/>
            <a:ext cx="2953135" cy="3092287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51C25B3-A27E-0B08-325F-0F2BD0C1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196" y="3264062"/>
            <a:ext cx="2953135" cy="309228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13</a:t>
            </a:fld>
            <a:endParaRPr lang="it-IT" sz="900"/>
          </a:p>
        </p:txBody>
      </p:sp>
      <p:pic>
        <p:nvPicPr>
          <p:cNvPr id="9" name="Picture 8" descr="A diagram of a cell phone&#10;&#10;AI-generated content may be incorrect.">
            <a:extLst>
              <a:ext uri="{FF2B5EF4-FFF2-40B4-BE49-F238E27FC236}">
                <a16:creationId xmlns:a16="http://schemas.microsoft.com/office/drawing/2014/main" id="{D108D93F-FF41-9A01-2551-E6F3B222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342" y="261882"/>
            <a:ext cx="7215107" cy="274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21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62241"/>
              </p:ext>
            </p:extLst>
          </p:nvPr>
        </p:nvGraphicFramePr>
        <p:xfrm>
          <a:off x="6388040" y="1677384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0.85185 ± 0.010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0.91209 ± 0.008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7925024" y="1257971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21911"/>
              </p:ext>
            </p:extLst>
          </p:nvPr>
        </p:nvGraphicFramePr>
        <p:xfrm>
          <a:off x="6419272" y="4487026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0.89 ± 0.012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0.92857 ± 0.006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0.84989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7956255" y="4065800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BufferMIL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6E98-2D02-9F59-80D7-8E7ADD13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4D5D9C-251D-F2BC-8785-F3579F4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it-IT" sz="800">
              <a:solidFill>
                <a:srgbClr val="595959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A225C6-02B6-88B5-912A-C5CEF2AE8C57}"/>
              </a:ext>
            </a:extLst>
          </p:cNvPr>
          <p:cNvSpPr txBox="1">
            <a:spLocks/>
          </p:cNvSpPr>
          <p:nvPr/>
        </p:nvSpPr>
        <p:spPr>
          <a:xfrm>
            <a:off x="1616053" y="1162887"/>
            <a:ext cx="8959893" cy="888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 metrics</a:t>
            </a:r>
          </a:p>
        </p:txBody>
      </p:sp>
      <p:pic>
        <p:nvPicPr>
          <p:cNvPr id="12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AC66E58C-5AFF-2A7A-F02D-D334076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4" y="2235397"/>
            <a:ext cx="5129285" cy="2387204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CF5EA382-95A4-E88A-23A6-4898921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35397"/>
            <a:ext cx="5129285" cy="23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1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E8D2-4F3C-3FF9-0F7E-F6BF429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82" y="1801685"/>
            <a:ext cx="3984833" cy="1053155"/>
          </a:xfrm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Accuracy, AUC, Precision and Recall with different configurations: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731349-1CE0-869E-2ABB-B5238E30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99" y="3675776"/>
            <a:ext cx="4216997" cy="127971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Buffer aggregation: mean and max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Number of selected critical patches: 10 and 20</a:t>
            </a:r>
          </a:p>
        </p:txBody>
      </p:sp>
      <p:pic>
        <p:nvPicPr>
          <p:cNvPr id="6" name="Content Placeholder 5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5D9ACC65-5A9C-ACEA-D97F-4F45AC70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12" y="1477565"/>
            <a:ext cx="4688127" cy="3902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1086-3E19-9445-387D-6FE5F94B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23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2387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1D78-54B9-536B-4148-393B8F7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62" y="909851"/>
            <a:ext cx="2955852" cy="503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595959"/>
                </a:solidFill>
              </a:rPr>
              <a:t>Buffer aggregation: mean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Number of selected critical patches: 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Buffer update frequency:</a:t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Content Placeholder 5" descr="A group of graphs with different colored boxes&#10;&#10;AI-generated content may be incorrect.">
            <a:extLst>
              <a:ext uri="{FF2B5EF4-FFF2-40B4-BE49-F238E27FC236}">
                <a16:creationId xmlns:a16="http://schemas.microsoft.com/office/drawing/2014/main" id="{5C43A247-4BA2-1400-DC2C-06CE61F2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2674" y="909851"/>
            <a:ext cx="6052010" cy="5038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2D16-C1A9-C043-5DB3-12E57647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9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7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6D439-5AF4-4EA7-84B5-F4B7EA0E8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76038-D188-488D-8373-B7F753ED9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0483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470F-E386-58A7-A2C4-93B8B67B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2" y="692630"/>
            <a:ext cx="4117868" cy="977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Visualize head-attention in DINO</a:t>
            </a:r>
          </a:p>
        </p:txBody>
      </p:sp>
      <p:pic>
        <p:nvPicPr>
          <p:cNvPr id="10" name="Picture 9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84543EB8-8095-2F3B-780B-FD4E30DB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24" y="1863088"/>
            <a:ext cx="2986470" cy="2986470"/>
          </a:xfrm>
          <a:prstGeom prst="rect">
            <a:avLst/>
          </a:prstGeom>
        </p:spPr>
      </p:pic>
      <p:pic>
        <p:nvPicPr>
          <p:cNvPr id="8" name="Picture 7" descr="A close-up of a cell&#10;&#10;AI-generated content may be incorrect.">
            <a:extLst>
              <a:ext uri="{FF2B5EF4-FFF2-40B4-BE49-F238E27FC236}">
                <a16:creationId xmlns:a16="http://schemas.microsoft.com/office/drawing/2014/main" id="{6DEA5F8D-C40D-C8BF-56D4-FF11A448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50" y="2028355"/>
            <a:ext cx="2655936" cy="2655936"/>
          </a:xfrm>
          <a:prstGeom prst="rect">
            <a:avLst/>
          </a:prstGeom>
        </p:spPr>
      </p:pic>
      <p:pic>
        <p:nvPicPr>
          <p:cNvPr id="6" name="Picture 5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CEC91141-64B8-1971-6E5B-05B54C1B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87" y="1863088"/>
            <a:ext cx="2986470" cy="298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0286-6509-D82E-4E8B-BDA94DC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9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0ABF0-B273-8214-0F57-8EED3EDA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BD782-DDFB-05BC-89AF-F662C83A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D79D-AC5F-3CE0-45CA-6145EC36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F7DDD0-48C6-4D5A-A806-CAC645D7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26</a:t>
            </a:fld>
            <a:endParaRPr lang="it-IT" sz="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55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93201-0CB6-F971-BB5B-8F5DD68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6763-DD28-E186-57AA-2D352A6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Lu, M.Y., Williamson, D.F.K., Chen, T.Y. et al. Data-efficient and weakly supervised computational pathology on whole-slide images. Nat Biomed Eng 5, 555–570 (2021). 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Stringer, C., Wang, T.,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Michaelos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M., &amp;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Pachitariu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(2021).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 generalist algorithm for cellular segmentation. </a:t>
            </a:r>
            <a:r>
              <a:rPr lang="en-US" sz="1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Nature methods, 18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(1), 100-106.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Caron, M.,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Touvron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Misra, I.,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Jégou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Mairal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J., Bojanowski, P. (2021). Emerging Properties in Self-Supervised Vision Transformers. Proceedings of the International Conference on Computer Vision (ICCV).</a:t>
            </a:r>
          </a:p>
          <a:p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Bontempo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Lumetti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Porello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Bolelli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Calderara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S., Ficarra, E. (2023). Buffer-MIL: Robust Multi-instance Learning with a Buffer-Based Approach. Image Analysis and Processing - ICIAP.</a:t>
            </a:r>
          </a:p>
          <a:p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FB28-6FD3-5CFE-81D6-7B32873A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27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6731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B926B-435B-BD8C-C831-1B2C354AE7B5}"/>
              </a:ext>
            </a:extLst>
          </p:cNvPr>
          <p:cNvSpPr txBox="1"/>
          <p:nvPr/>
        </p:nvSpPr>
        <p:spPr>
          <a:xfrm>
            <a:off x="4863860" y="2442491"/>
            <a:ext cx="2509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1184</Words>
  <Application>Microsoft Macintosh PowerPoint</Application>
  <PresentationFormat>Widescreen</PresentationFormat>
  <Paragraphs>148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Arial,Sans-Serif</vt:lpstr>
      <vt:lpstr>Calibri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PowerPoint Presentation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Experiment results</vt:lpstr>
      <vt:lpstr>PowerPoint Presentation</vt:lpstr>
      <vt:lpstr>Accuracy, AUC, Precision and Recall with different configurations: </vt:lpstr>
      <vt:lpstr>Buffer aggregation: mean   Number of selected critical patches: 10 and 20   Buffer update frequency: 10 and 20  </vt:lpstr>
      <vt:lpstr>Visualize head-attention in DINO</vt:lpstr>
      <vt:lpstr>Conclusions</vt:lpstr>
      <vt:lpstr>References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1128</cp:revision>
  <dcterms:created xsi:type="dcterms:W3CDTF">2025-02-05T13:09:05Z</dcterms:created>
  <dcterms:modified xsi:type="dcterms:W3CDTF">2025-02-14T14:08:17Z</dcterms:modified>
</cp:coreProperties>
</file>